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891FC8-A8B5-4C42-B134-2CC9674E2E84}">
  <a:tblStyle styleId="{73891FC8-A8B5-4C42-B134-2CC9674E2E8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82576345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82576345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825763450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82576345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82576345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82576345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82576345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82576345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82576345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d82576345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82576345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82576345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82576345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82576345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82576345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82576345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82576345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82576345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82576345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d82576345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82576345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82576345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82576345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82576345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82576345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82576345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Organizacja topoklimatycznej sieci pomiarowej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Paweł Szczeszek, HMiK inż. D1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Stanowisko 5 - ul. Darzyńska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1297500" y="1398975"/>
            <a:ext cx="7498500" cy="3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Typ topoklimatu: </a:t>
            </a:r>
            <a:br>
              <a:rPr b="1" lang="pl"/>
            </a:br>
            <a:r>
              <a:rPr lang="pl"/>
              <a:t>grunty orne poza zasięgiem urządzeń nawadniających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Uzasadnienie lokalizacji:</a:t>
            </a:r>
            <a:br>
              <a:rPr b="1" lang="pl"/>
            </a:br>
            <a:r>
              <a:rPr lang="pl"/>
              <a:t>Stanowisko reprezentuje otwarty teren rolniczy, wyraźnie różny od lasu, zabudowy i terenów przemysłowych. To dobry punkt końcowy dla porównania warunków na powierzchni biologicznie czynnej.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Topoklimat:</a:t>
            </a:r>
            <a:br>
              <a:rPr b="1" lang="pl"/>
            </a:br>
            <a:r>
              <a:rPr lang="pl"/>
              <a:t>Teren otwarty, dobrze przewietrzany, silnie uzależniony od nasłonecznienia i rodzaju podłoża. W dzień może się silnie nagrzewać, a nocą stosunkowo szybko wychładzać. Wilgotność zależy od stanu gleby i pokrycia roślinnego.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Zakres pomiarowy:</a:t>
            </a:r>
            <a:br>
              <a:rPr b="1" lang="pl"/>
            </a:br>
            <a:r>
              <a:rPr lang="pl"/>
              <a:t>temperatura, wilgotność, prędkość i kierunek wiatru, temperatura przy gruncie, wilgotność gleby.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Wykorzystane urządzenia:</a:t>
            </a:r>
            <a:br>
              <a:rPr b="1" lang="pl"/>
            </a:br>
            <a:r>
              <a:rPr lang="pl"/>
              <a:t> termohigrometr cyfrowy, anemometr, termometr przygruntowy, miernik wilgotności gleby.</a:t>
            </a:r>
            <a:endParaRPr/>
          </a:p>
        </p:txBody>
      </p:sp>
      <p:pic>
        <p:nvPicPr>
          <p:cNvPr id="196" name="Google Shape;196;p22" title="Screenshot 2026-04-21 002501.png"/>
          <p:cNvPicPr preferRelativeResize="0"/>
          <p:nvPr/>
        </p:nvPicPr>
        <p:blipFill rotWithShape="1">
          <a:blip r:embed="rId3">
            <a:alphaModFix/>
          </a:blip>
          <a:srcRect b="4086" l="0" r="0" t="4095"/>
          <a:stretch/>
        </p:blipFill>
        <p:spPr>
          <a:xfrm>
            <a:off x="6639550" y="134074"/>
            <a:ext cx="2373551" cy="16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Odległości między stanowiskami.</a:t>
            </a:r>
            <a:endParaRPr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Odcinek			Odległość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Stanowisko 1 → 2		0,30 km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Stanowisko 2 → 3		0,66 km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Stanowisko 3 → 4		1,16 km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Stanowisko 4 → 5		0,28 km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/>
              <a:t>Łącznie w jedną stronę</a:t>
            </a:r>
            <a:r>
              <a:rPr lang="pl"/>
              <a:t>	2,40 km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4615750" y="1972550"/>
            <a:ext cx="2722500" cy="1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b="1"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Średnia prędkość marszu: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3km/h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b="1"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Czas przejścia:</a:t>
            </a:r>
            <a:endParaRPr b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2.40 * 20 min / km = 48 min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1297500" y="150825"/>
            <a:ext cx="63339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Poprawki warunków termicznych</a:t>
            </a:r>
            <a:endParaRPr/>
          </a:p>
        </p:txBody>
      </p:sp>
      <p:graphicFrame>
        <p:nvGraphicFramePr>
          <p:cNvPr id="209" name="Google Shape;209;p24"/>
          <p:cNvGraphicFramePr/>
          <p:nvPr/>
        </p:nvGraphicFramePr>
        <p:xfrm>
          <a:off x="102000" y="80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{73891FC8-A8B5-4C42-B134-2CC9674E2E84}</a:tableStyleId>
              </a:tblPr>
              <a:tblGrid>
                <a:gridCol w="695325"/>
                <a:gridCol w="1123950"/>
                <a:gridCol w="1828800"/>
                <a:gridCol w="1276350"/>
                <a:gridCol w="1447800"/>
                <a:gridCol w="2352675"/>
              </a:tblGrid>
              <a:tr h="36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Nr punktu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Godzina pomiaru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Temperatura zmierzona [°C]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Różnica czasu [min]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Poprawka na czas [°C]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1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Temperatura zredukowana do t1 [°C]</a:t>
                      </a:r>
                      <a:endParaRPr b="1" sz="11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7:00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 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7:06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4,3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 * (-0,0229) = -0,1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7:19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 * (-0,0229) = -0,4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4,5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7:42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5,6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42 * (-0,0229) = -1,0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7:48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5,2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48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48 * (-0,0229) = -1,1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8:36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6,2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96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96 * (-0,0229) = -2,2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4,0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Transekt pomiarowy - Miasto Poznań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826200"/>
            <a:ext cx="3125700" cy="25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Długość transektu: 2.4 km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Czas przejścia: ok. 1h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Trasa transektu przebiega przez gminę miejską Poznań i obejmuje zróżnicowane typy terenu, co pozwala na obserwację różnych warunków topoklimatycznych.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19343" r="33662" t="0"/>
          <a:stretch/>
        </p:blipFill>
        <p:spPr>
          <a:xfrm>
            <a:off x="4572000" y="958675"/>
            <a:ext cx="4029374" cy="39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9144000" cy="492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13" y="0"/>
            <a:ext cx="77083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25" y="0"/>
            <a:ext cx="83781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Stanowisko 1 - ul. abpa Walentego Dymka. Lasy mieszane.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089025" y="1704500"/>
            <a:ext cx="7195800" cy="3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9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Uzasadnienie lokalizacji:</a:t>
            </a:r>
            <a:endParaRPr b="1" sz="1303"/>
          </a:p>
          <a:p>
            <a:pPr indent="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Stanowisko reprezentuje obszar leśny, wyraźnie odmienny od terenów zabudowanych i komunikacyjnych. Jest dobrym punktem odniesienia dla chłodniejszego i bardziej wilgotnego topoklimatu.</a:t>
            </a:r>
            <a:endParaRPr sz="1303"/>
          </a:p>
          <a:p>
            <a:pPr indent="-311309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Topoklimat:</a:t>
            </a:r>
            <a:endParaRPr b="1" sz="1303"/>
          </a:p>
          <a:p>
            <a:pPr indent="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Lasy mieszane cechują się dużym zacienieniem, mniejszym nagrzewaniem podłoża w dzień, wyższą wilgotnością powietrza i słabszym przewietrzaniem przy gruncie. Dobowe amplitudy temperatury są zwykle mniejsze niż na terenach otwartych.</a:t>
            </a:r>
            <a:endParaRPr sz="1303"/>
          </a:p>
          <a:p>
            <a:pPr indent="-311309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Zakres pomiarowy:</a:t>
            </a:r>
            <a:endParaRPr b="1" sz="1303"/>
          </a:p>
          <a:p>
            <a:pPr indent="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temperatura powietrza, wilgotność względna, prędkość wiatru przy gruncie</a:t>
            </a:r>
            <a:endParaRPr sz="1303"/>
          </a:p>
          <a:p>
            <a:pPr indent="-311309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Wykorzystane urządzenia:</a:t>
            </a:r>
            <a:endParaRPr b="1" sz="1303"/>
          </a:p>
          <a:p>
            <a:pPr indent="0" lvl="0" marL="457200" rtl="0" algn="l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ts val="1018"/>
              <a:buNone/>
            </a:pPr>
            <a:r>
              <a:rPr lang="pl" sz="1303"/>
              <a:t>termohigrometr cyfrowy, ręczny anemometr</a:t>
            </a:r>
            <a:endParaRPr sz="1303"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550" y="134074"/>
            <a:ext cx="2373551" cy="16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Stanowisko 2 - ul. Wilcza. Tereny sportowe i wypoczynkowe.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48175" y="1625150"/>
            <a:ext cx="7346700" cy="3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Typ topoklimatu: </a:t>
            </a:r>
            <a:endParaRPr b="1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l"/>
              <a:t>tereny sportowe i wypoczynkowe / zabudowa jednorodzinna</a:t>
            </a:r>
            <a:endParaRPr/>
          </a:p>
          <a:p>
            <a:pPr indent="-311150" lvl="0" marL="457200" rtl="0" algn="l"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Uzasadnienie lokalizacji:</a:t>
            </a:r>
            <a:endParaRPr b="1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l"/>
              <a:t>Stanowisko pokazuje warunki przejściowe między zielenią a niską zabudową. Dobrze reprezentuje topoklimat osiedli jednorodzinnych z udziałem ogrodów, trawników i </a:t>
            </a:r>
            <a:r>
              <a:rPr lang="pl"/>
              <a:t>nawierzchni</a:t>
            </a:r>
            <a:r>
              <a:rPr lang="pl"/>
              <a:t> utwardzonych.</a:t>
            </a:r>
            <a:endParaRPr/>
          </a:p>
          <a:p>
            <a:pPr indent="-311150" lvl="0" marL="457200" rtl="0" algn="l"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Topoklimat:</a:t>
            </a:r>
            <a:endParaRPr b="1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l"/>
              <a:t>To obszar umiarkowanie nagrzewający się, z lepszym przewietrzaniem niż centrum miasta, ale cieplejszy niż las. Zieleń i rozproszona zabudowa ograniczają skrajne warunki termiczne.</a:t>
            </a:r>
            <a:endParaRPr/>
          </a:p>
          <a:p>
            <a:pPr indent="-311150" lvl="0" marL="457200" rtl="0" algn="l"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Zakres pomiarowy:</a:t>
            </a:r>
            <a:endParaRPr b="1"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pl"/>
              <a:t>temperatura, wilgotność, prędkość i kierunek wiatru, zachmurzenie lokalne</a:t>
            </a:r>
            <a:endParaRPr/>
          </a:p>
          <a:p>
            <a:pPr indent="-311150" lvl="0" marL="457200" rtl="0" algn="l">
              <a:spcBef>
                <a:spcPts val="5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Wykorzystane urządzenia:</a:t>
            </a:r>
            <a:endParaRPr b="1"/>
          </a:p>
          <a:p>
            <a:pPr indent="0" lvl="0" marL="45720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pl"/>
              <a:t>termohigrometr cyfrowy, ręczny anemometr, notatnik obserwacyjny</a:t>
            </a:r>
            <a:endParaRPr/>
          </a:p>
        </p:txBody>
      </p:sp>
      <p:pic>
        <p:nvPicPr>
          <p:cNvPr id="175" name="Google Shape;175;p19" title="Screenshot 2026-04-21 002501.png"/>
          <p:cNvPicPr preferRelativeResize="0"/>
          <p:nvPr/>
        </p:nvPicPr>
        <p:blipFill rotWithShape="1">
          <a:blip r:embed="rId3">
            <a:alphaModFix/>
          </a:blip>
          <a:srcRect b="5301" l="0" r="0" t="5310"/>
          <a:stretch/>
        </p:blipFill>
        <p:spPr>
          <a:xfrm>
            <a:off x="6639550" y="134074"/>
            <a:ext cx="2373551" cy="16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41727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Stanowisko 3 - ul. Piwna. Tereny komunikacyjne.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1248175" y="1407325"/>
            <a:ext cx="7346700" cy="3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Typ topoklimatu: </a:t>
            </a:r>
            <a:endParaRPr b="1" sz="1303"/>
          </a:p>
          <a:p>
            <a:pPr indent="0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tereny komunikacyjne związane z infrastrukturą drogową i kolejową</a:t>
            </a:r>
            <a:endParaRPr sz="1303"/>
          </a:p>
          <a:p>
            <a:pPr indent="-311309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Uzasadnienie lokalizacji:</a:t>
            </a:r>
            <a:endParaRPr b="1" sz="1303"/>
          </a:p>
          <a:p>
            <a:pPr indent="0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Stanowisko reprezentuje silnie przekształcone podłoże techniczne w rejonie dużej stacji towarowej Franowo. To ważny typ topoklimatu, bo infrastruktura transportowa mocno wpływa na warunki lokalne.</a:t>
            </a:r>
            <a:endParaRPr sz="1303"/>
          </a:p>
          <a:p>
            <a:pPr indent="-311309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Topoklimat:</a:t>
            </a:r>
            <a:endParaRPr b="1" sz="1303"/>
          </a:p>
          <a:p>
            <a:pPr indent="0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Duży udział nawierzchni utwardzonych i elementów infrastruktury sprzyja silnemu nagrzewaniu powierzchni. Teren jest suchszy, cieplejszy i bardziej narażony na lokalne ruchy powietrza wywołane otwartą przestrzenią i ruchem pojazdów.</a:t>
            </a:r>
            <a:endParaRPr sz="1303"/>
          </a:p>
          <a:p>
            <a:pPr indent="-311309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Zakres pomiarowy:</a:t>
            </a:r>
            <a:endParaRPr b="1" sz="1303"/>
          </a:p>
          <a:p>
            <a:pPr indent="0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018"/>
              <a:buNone/>
            </a:pPr>
            <a:r>
              <a:rPr lang="pl" sz="1303"/>
              <a:t>temperatura, wilgotność, prędkość wiatru, temperatura powierzchni, opcjonalnie hałas i zapylenie.</a:t>
            </a:r>
            <a:endParaRPr sz="1303"/>
          </a:p>
          <a:p>
            <a:pPr indent="-311309" lvl="0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303"/>
              <a:buChar char="●"/>
            </a:pPr>
            <a:r>
              <a:rPr b="1" lang="pl" sz="1303"/>
              <a:t>Wykorzystane urządzenia:</a:t>
            </a:r>
            <a:endParaRPr b="1" sz="1303"/>
          </a:p>
          <a:p>
            <a:pPr indent="0" lvl="0" marL="457200" rtl="0" algn="l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1018"/>
              <a:buNone/>
            </a:pPr>
            <a:r>
              <a:rPr lang="pl" sz="1303"/>
              <a:t>termohigrometr cyfrowy, anemometr, pirometr do pomiaru temperatury nawierzchni, </a:t>
            </a:r>
            <a:r>
              <a:rPr lang="pl" sz="1303"/>
              <a:t>sonometr, </a:t>
            </a:r>
            <a:r>
              <a:rPr lang="pl" sz="1303"/>
              <a:t>miernik pyłu.</a:t>
            </a:r>
            <a:endParaRPr sz="1303"/>
          </a:p>
        </p:txBody>
      </p:sp>
      <p:pic>
        <p:nvPicPr>
          <p:cNvPr id="182" name="Google Shape;182;p20" title="Screenshot 2026-04-21 002501.png"/>
          <p:cNvPicPr preferRelativeResize="0"/>
          <p:nvPr/>
        </p:nvPicPr>
        <p:blipFill rotWithShape="1">
          <a:blip r:embed="rId3">
            <a:alphaModFix/>
          </a:blip>
          <a:srcRect b="0" l="13636" r="13636" t="0"/>
          <a:stretch/>
        </p:blipFill>
        <p:spPr>
          <a:xfrm>
            <a:off x="6639550" y="134074"/>
            <a:ext cx="2373551" cy="16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297500" y="393750"/>
            <a:ext cx="42900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Stanowisko 4 - ul. Borówki. Strefy przemysłowe lub handlowe.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297500" y="1786325"/>
            <a:ext cx="72723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Typ topoklimatu:</a:t>
            </a:r>
            <a:r>
              <a:rPr lang="pl"/>
              <a:t> strefy przemysłowe lub handlowe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Uzasadnienie lokalizacji:</a:t>
            </a:r>
            <a:br>
              <a:rPr b="1" lang="pl"/>
            </a:br>
            <a:r>
              <a:rPr lang="pl"/>
              <a:t>Stanowisko dobrze reprezentuje teren o silnym wpływie działalności człowieka, z dużym udziałem dachów, placów, hal i nawierzchni utwardzonych.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Topoklimat:</a:t>
            </a:r>
            <a:br>
              <a:rPr b="1" lang="pl"/>
            </a:br>
            <a:r>
              <a:rPr lang="pl"/>
              <a:t>Występuje tu silne nagrzewanie powierzchni, mały udział zieleni i zwiększona suchość podłoża. Możliwe jest lokalne pogorszenie jakości powietrza oraz wzrost temperatury w porównaniu z terenami zielonymi i rolniczymi.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Zakres pomiarowy:</a:t>
            </a:r>
            <a:br>
              <a:rPr b="1" lang="pl"/>
            </a:br>
            <a:r>
              <a:rPr lang="pl"/>
              <a:t>temperatura, wilgotność, prędkość wiatru, zapylenie, wskaźniki jakości powietrza.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pl"/>
              <a:t>Wykorzystane urządzenia:</a:t>
            </a:r>
            <a:br>
              <a:rPr b="1" lang="pl"/>
            </a:br>
            <a:r>
              <a:rPr lang="pl"/>
              <a:t>termohigrometr cyfrowy, anemometr, przenośny czujnik pyłu PM, miernik jakości powietrza.</a:t>
            </a:r>
            <a:endParaRPr/>
          </a:p>
        </p:txBody>
      </p:sp>
      <p:pic>
        <p:nvPicPr>
          <p:cNvPr id="189" name="Google Shape;189;p21" title="Screenshot 2026-04-21 002501.png"/>
          <p:cNvPicPr preferRelativeResize="0"/>
          <p:nvPr/>
        </p:nvPicPr>
        <p:blipFill rotWithShape="1">
          <a:blip r:embed="rId3">
            <a:alphaModFix/>
          </a:blip>
          <a:srcRect b="0" l="7410" r="7418" t="0"/>
          <a:stretch/>
        </p:blipFill>
        <p:spPr>
          <a:xfrm>
            <a:off x="6639550" y="134074"/>
            <a:ext cx="2373551" cy="16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