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75" d="100"/>
          <a:sy n="75" d="100"/>
        </p:scale>
        <p:origin x="1626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Politechnika</a:t>
            </a:r>
            <a:r>
              <a:rPr lang="en-US" dirty="0"/>
              <a:t> </a:t>
            </a:r>
            <a:r>
              <a:rPr lang="en-US" dirty="0" err="1"/>
              <a:t>Warszawska</a:t>
            </a:r>
            <a:endParaRPr lang="pl-PL" dirty="0"/>
          </a:p>
          <a:p>
            <a:pPr>
              <a:defRPr/>
            </a:pPr>
            <a:r>
              <a:rPr lang="pl-PL" dirty="0"/>
              <a:t>9,09% skuteczności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Politechnika Warszawska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9DA-4141-A7FB-70EFC3B722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Kliknięte</c:v>
                </c:pt>
                <c:pt idx="1">
                  <c:v>Niekliknięte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3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DA-4141-A7FB-70EFC3B7221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Politechnika</a:t>
            </a:r>
            <a:r>
              <a:rPr lang="en-US" dirty="0"/>
              <a:t> </a:t>
            </a:r>
            <a:r>
              <a:rPr lang="en-US" dirty="0" err="1"/>
              <a:t>Warszawska</a:t>
            </a:r>
            <a:endParaRPr lang="pl-PL" dirty="0"/>
          </a:p>
          <a:p>
            <a:pPr>
              <a:defRPr/>
            </a:pPr>
            <a:r>
              <a:rPr lang="pl-PL" dirty="0"/>
              <a:t>5,88% skuteczności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Politechnika Wrocławska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F07-4AF4-9582-ED2D1427BC72}"/>
              </c:ext>
            </c:extLst>
          </c:dPt>
          <c:dPt>
            <c:idx val="1"/>
            <c:bubble3D val="0"/>
            <c:spPr>
              <a:solidFill>
                <a:schemeClr val="accent6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F07-4AF4-9582-ED2D1427BC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Kliknięte</c:v>
                </c:pt>
                <c:pt idx="1">
                  <c:v>Niekliknięte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07-4AF4-9582-ED2D1427BC7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Politechnika</a:t>
            </a:r>
            <a:r>
              <a:rPr lang="en-US" dirty="0"/>
              <a:t> </a:t>
            </a:r>
            <a:r>
              <a:rPr lang="pl-PL" dirty="0"/>
              <a:t>Gdańska</a:t>
            </a:r>
          </a:p>
          <a:p>
            <a:pPr>
              <a:defRPr/>
            </a:pPr>
            <a:r>
              <a:rPr lang="pl-PL" dirty="0"/>
              <a:t>3,03% skuteczności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Politechnika Wrocławska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178-4192-9DFF-8F10998B5A0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178-4192-9DFF-8F10998B5A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Kliknięte</c:v>
                </c:pt>
                <c:pt idx="1">
                  <c:v>Niekliknięte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1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78-4192-9DFF-8F10998B5A0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3D9BE5-9BE1-4721-8276-3A183E5D8C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3745687-4841-45B6-8447-500BE88198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1C5764-F2AE-44EF-A2E1-C2988F5ED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9619-165B-4514-A729-03A09FA25D2E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DF81102-8111-48B3-B99D-352EACC31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0ADBD2-2870-42B2-B5A1-90FB46153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006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775E61-2E1D-4681-8D85-82C4004C2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1D2BA3C-AD56-4F84-8E10-418088C47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B08A84E-0AB3-4653-A174-D80569E3D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9619-165B-4514-A729-03A09FA25D2E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A5BABD8-AE17-4FF8-83FC-3ADF3796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0192FEF-1C7E-4D31-A08F-9288CD547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596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D51EA56-E31E-43E3-9609-B99B54D26A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5D0EF23-BE4F-4930-8D49-48E12E77E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B456657-B73E-4A6A-BDCE-C1C60CEEF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9619-165B-4514-A729-03A09FA25D2E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813596-BD90-48D3-9936-F5B9BEA3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59EBE0C-848F-491A-BF00-544D720F6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2185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5707F9-EE4A-418C-A4A3-D7D601369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C6D22A-A91F-4D25-9BA1-4D4C06939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761D842-EB87-414A-B463-0C5F11444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9619-165B-4514-A729-03A09FA25D2E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7422CF-7316-4008-A0FE-CFA1CE71D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194A4C6-06F6-42E3-84D8-7235DB831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638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41EB67-63B6-4F3D-B8F6-757A0B5AC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FA92F9F-9048-4B1C-9123-55EF35FAF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1E48EB7-7BF1-4D39-A07D-8AB34CA43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9619-165B-4514-A729-03A09FA25D2E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8AB647D-099B-4B33-9627-FAA5DF796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48CA373-25E9-4BAF-BB1C-CDA66CDAF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4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F85918-6B9D-40F2-B669-93F4F9EAA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093876-14CD-46BD-9317-A5D727CBE3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085A93B-3E44-429E-BC3F-09A9C5C47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CB56F19-36E9-42E3-B8EB-298C7388E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9619-165B-4514-A729-03A09FA25D2E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0BA6530-F988-4A15-B122-4FF9A735C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AFC5DE-9B24-4332-B0D5-E7C4E26D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0937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C28AC3-3493-4409-8FDE-E810ED0EA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94ADDEE-FB64-4F3D-857F-36532866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6EE62DA-08E4-4E92-BA19-2F6CB23EA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BC07B60-C0CC-4A21-9BE2-5E76BE9312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C9575C2-BE6D-4462-9E09-E8926D942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A058D92-0444-46E5-9878-873DC5A2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9619-165B-4514-A729-03A09FA25D2E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61911A2-A748-4C94-AC7E-B2AAD7C73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7DA8A3C-74EC-467D-8739-B2CA76D9B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771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EA7A05-B643-4039-86B9-88DCDF90F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7E50BBD-ADDF-46DE-9878-F95A96187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9619-165B-4514-A729-03A09FA25D2E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050FEAA-4424-47AF-8AC4-17617F417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960E3D2-FF47-42D7-A338-197768502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854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6E646AA-0FBB-4773-9BC1-40EDB26FB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9619-165B-4514-A729-03A09FA25D2E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C1FC51C-A1CE-4B08-AA7D-24B701D25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1589316-DA0E-437B-B179-4D5E199BD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62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ED186E-C9FF-411B-A2BC-9156D0A87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AEC926-4FB3-4D62-8738-091118FA6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00134B4-5041-4585-9F78-766FC879C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DECEA28-A995-4421-84AA-999304501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9619-165B-4514-A729-03A09FA25D2E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DCA4DB4-5768-42DB-8401-C088DFFB1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11E3C69-F9B2-4089-AAC7-501D5A07D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777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7CECFB-8A2D-4850-9F96-69F901526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FE7E107-5BD8-4976-9B93-753509D453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9CA5E62-37EB-4005-BD57-FE5035BAB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7029446-6BA4-4784-84BA-66DE4509C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9619-165B-4514-A729-03A09FA25D2E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AE0D4D9-8948-47C1-9332-6453D370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814CE8C-0FD0-4EDF-A3DE-736605FA5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718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D0FB41A-7C59-4BA4-AF5F-85ADF225C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777C320-9E5B-4604-A52E-B63F85FEC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BCA4FC5-E303-49DA-9D41-441F0A5760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59619-165B-4514-A729-03A09FA25D2E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7F4E279-D8AA-4F5B-9848-D4F0EE3109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FFAF2F2-6277-4929-9B0E-142B7E0C4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541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ED47A7-6DDD-4821-A9F3-E65C983CC7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Atak </a:t>
            </a:r>
            <a:r>
              <a:rPr lang="pl-PL" b="1" dirty="0" err="1"/>
              <a:t>phishingowy</a:t>
            </a:r>
            <a:r>
              <a:rPr lang="pl-PL" b="1" dirty="0"/>
              <a:t> </a:t>
            </a:r>
            <a:br>
              <a:rPr lang="pl-PL" dirty="0"/>
            </a:br>
            <a:r>
              <a:rPr lang="pl-PL" sz="3600" i="1" dirty="0"/>
              <a:t>zapis na konferencję naukową</a:t>
            </a:r>
            <a:endParaRPr lang="pl-PL" i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EE5650C-C80C-487F-BC93-DA4C079D77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Bartosz </a:t>
            </a:r>
            <a:r>
              <a:rPr lang="pl-PL" dirty="0" err="1"/>
              <a:t>Gabruk</a:t>
            </a:r>
            <a:r>
              <a:rPr lang="pl-PL" dirty="0"/>
              <a:t> i Jakub Maciejewski</a:t>
            </a:r>
          </a:p>
        </p:txBody>
      </p:sp>
    </p:spTree>
    <p:extLst>
      <p:ext uri="{BB962C8B-B14F-4D97-AF65-F5344CB8AC3E}">
        <p14:creationId xmlns:p14="http://schemas.microsoft.com/office/powerpoint/2010/main" val="416083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9E002A-D4A6-4449-A246-996C47790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Założenia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24BDC4-45BE-41FC-BEC8-E750EC6A9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Atak przyjmuje formę fałszywego zaproszenia na konferencję naukową (z informacją o </a:t>
            </a:r>
            <a:r>
              <a:rPr lang="pl-PL" b="1" dirty="0"/>
              <a:t>ograniczonej liczbie miejsc</a:t>
            </a:r>
            <a:r>
              <a:rPr lang="pl-PL" dirty="0"/>
              <a:t>),</a:t>
            </a:r>
          </a:p>
          <a:p>
            <a:r>
              <a:rPr lang="pl-PL" dirty="0"/>
              <a:t>Treść wiadomości sformułowana w </a:t>
            </a:r>
            <a:r>
              <a:rPr lang="pl-PL" b="1" dirty="0"/>
              <a:t>sposób formalny i profesjonalny</a:t>
            </a:r>
            <a:r>
              <a:rPr lang="pl-PL" dirty="0"/>
              <a:t>, co zwiększa jej wiarygodność,</a:t>
            </a:r>
          </a:p>
          <a:p>
            <a:r>
              <a:rPr lang="pl-PL" dirty="0"/>
              <a:t>Konferencje naukowe </a:t>
            </a:r>
            <a:r>
              <a:rPr lang="pl-PL" b="1" dirty="0"/>
              <a:t>często wymagają rejestracji online</a:t>
            </a:r>
            <a:r>
              <a:rPr lang="pl-PL" dirty="0"/>
              <a:t>, więc prośba o zapisanie się przez formularz nie wzbudza podejrzeń,</a:t>
            </a:r>
          </a:p>
          <a:p>
            <a:r>
              <a:rPr lang="pl-PL" dirty="0"/>
              <a:t>Akademicy i osoby związane z edukacją mogą być </a:t>
            </a:r>
            <a:r>
              <a:rPr lang="pl-PL" b="1" dirty="0"/>
              <a:t>szczególnie zainteresowane</a:t>
            </a:r>
            <a:r>
              <a:rPr lang="pl-PL" dirty="0"/>
              <a:t> konferencją o nowoczesnych technologiach</a:t>
            </a:r>
          </a:p>
        </p:txBody>
      </p:sp>
    </p:spTree>
    <p:extLst>
      <p:ext uri="{BB962C8B-B14F-4D97-AF65-F5344CB8AC3E}">
        <p14:creationId xmlns:p14="http://schemas.microsoft.com/office/powerpoint/2010/main" val="4217284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31D788-FB24-4433-A23A-A724E3E5B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Treść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A2B8E80F-4A80-4F0B-8464-1A089A1ED912}"/>
              </a:ext>
            </a:extLst>
          </p:cNvPr>
          <p:cNvSpPr txBox="1"/>
          <p:nvPr/>
        </p:nvSpPr>
        <p:spPr>
          <a:xfrm>
            <a:off x="561426" y="5115677"/>
            <a:ext cx="10106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400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4BAC8408-D212-4191-BDF5-8F1C60917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161" y="1690688"/>
            <a:ext cx="9754961" cy="396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17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EEAD2430-F296-4BDD-998F-B932AF839D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687" y="4252771"/>
            <a:ext cx="4197597" cy="1774936"/>
          </a:xfrm>
          <a:prstGeom prst="rect">
            <a:avLst/>
          </a:prstGeom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54E3BCC3-A227-4E7C-949B-C22B764F0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4711" y="964140"/>
            <a:ext cx="5341543" cy="3046385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CF6EA9E7-FEE9-41D4-93DF-7F4CB4CCBF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1699" y="353994"/>
            <a:ext cx="1038370" cy="48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621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2A888843-BDCE-4EBE-B888-3B388D17F3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009702"/>
              </p:ext>
            </p:extLst>
          </p:nvPr>
        </p:nvGraphicFramePr>
        <p:xfrm>
          <a:off x="-3151573" y="1253331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Symbol zastępczy zawartości 5">
            <a:extLst>
              <a:ext uri="{FF2B5EF4-FFF2-40B4-BE49-F238E27FC236}">
                <a16:creationId xmlns:a16="http://schemas.microsoft.com/office/drawing/2014/main" id="{1DB2B859-221F-414C-A391-26FE81AC24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8385663"/>
              </p:ext>
            </p:extLst>
          </p:nvPr>
        </p:nvGraphicFramePr>
        <p:xfrm>
          <a:off x="838200" y="1253331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Symbol zastępczy zawartości 5">
            <a:extLst>
              <a:ext uri="{FF2B5EF4-FFF2-40B4-BE49-F238E27FC236}">
                <a16:creationId xmlns:a16="http://schemas.microsoft.com/office/drawing/2014/main" id="{25C4B4AB-77F8-4EAB-BDE4-41F92DDBB2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814496"/>
              </p:ext>
            </p:extLst>
          </p:nvPr>
        </p:nvGraphicFramePr>
        <p:xfrm>
          <a:off x="5066788" y="1223962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17759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F3C2EE6A-659E-4820-80B4-25971295B5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862" y="2337107"/>
            <a:ext cx="9932276" cy="218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614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F25230-410B-4A10-8203-58CEF707C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7062"/>
            <a:ext cx="11285621" cy="1325563"/>
          </a:xfrm>
        </p:spPr>
        <p:txBody>
          <a:bodyPr/>
          <a:lstStyle/>
          <a:p>
            <a:pPr algn="ctr"/>
            <a:r>
              <a:rPr lang="pl-PL" dirty="0"/>
              <a:t>Dziękujemy i życzymy dobrego dnia 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E283187-CCB3-4951-809E-73A336C09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5736" y="2703093"/>
            <a:ext cx="1026695" cy="102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961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96</Words>
  <Application>Microsoft Office PowerPoint</Application>
  <PresentationFormat>Panoramiczny</PresentationFormat>
  <Paragraphs>15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Atak phishingowy  zapis na konferencję naukową</vt:lpstr>
      <vt:lpstr>Założenia</vt:lpstr>
      <vt:lpstr>Treść</vt:lpstr>
      <vt:lpstr>Prezentacja programu PowerPoint</vt:lpstr>
      <vt:lpstr>Prezentacja programu PowerPoint</vt:lpstr>
      <vt:lpstr>Prezentacja programu PowerPoint</vt:lpstr>
      <vt:lpstr>Dziękujemy i życzymy dobrego dnia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Atak phishingowy  zapis na konferencję naukową</dc:title>
  <dc:creator>Bartek</dc:creator>
  <cp:lastModifiedBy>Bartek</cp:lastModifiedBy>
  <cp:revision>4</cp:revision>
  <dcterms:created xsi:type="dcterms:W3CDTF">2025-03-18T23:53:07Z</dcterms:created>
  <dcterms:modified xsi:type="dcterms:W3CDTF">2025-04-01T22:47:10Z</dcterms:modified>
</cp:coreProperties>
</file>