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0" r:id="rId8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>
        <p:scale>
          <a:sx n="75" d="100"/>
          <a:sy n="75" d="100"/>
        </p:scale>
        <p:origin x="1626" y="10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err="1"/>
              <a:t>Politechnika</a:t>
            </a:r>
            <a:r>
              <a:rPr lang="en-US" dirty="0"/>
              <a:t> </a:t>
            </a:r>
            <a:r>
              <a:rPr lang="en-US" dirty="0" err="1"/>
              <a:t>Warszawska</a:t>
            </a:r>
            <a:endParaRPr lang="pl-PL" dirty="0"/>
          </a:p>
          <a:p>
            <a:pPr>
              <a:defRPr/>
            </a:pPr>
            <a:r>
              <a:rPr lang="pl-PL" dirty="0"/>
              <a:t>9,09% skuteczności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Arkusz1!$B$1</c:f>
              <c:strCache>
                <c:ptCount val="1"/>
                <c:pt idx="0">
                  <c:v>Politechnika Warszawska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29DA-4141-A7FB-70EFC3B7221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Arkusz1!$A$2:$A$3</c:f>
              <c:strCache>
                <c:ptCount val="2"/>
                <c:pt idx="0">
                  <c:v>Kliknięte</c:v>
                </c:pt>
                <c:pt idx="1">
                  <c:v>Niekliknięte</c:v>
                </c:pt>
              </c:strCache>
            </c:strRef>
          </c:cat>
          <c:val>
            <c:numRef>
              <c:f>Arkusz1!$B$2:$B$3</c:f>
              <c:numCache>
                <c:formatCode>General</c:formatCode>
                <c:ptCount val="2"/>
                <c:pt idx="0">
                  <c:v>3</c:v>
                </c:pt>
                <c:pt idx="1">
                  <c:v>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9DA-4141-A7FB-70EFC3B72215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err="1"/>
              <a:t>Politechnika</a:t>
            </a:r>
            <a:r>
              <a:rPr lang="en-US" dirty="0"/>
              <a:t> </a:t>
            </a:r>
            <a:r>
              <a:rPr lang="en-US" dirty="0" err="1"/>
              <a:t>Warszawska</a:t>
            </a:r>
            <a:endParaRPr lang="pl-PL" dirty="0"/>
          </a:p>
          <a:p>
            <a:pPr>
              <a:defRPr/>
            </a:pPr>
            <a:r>
              <a:rPr lang="pl-PL" dirty="0"/>
              <a:t>5,88% skuteczności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Arkusz1!$B$1</c:f>
              <c:strCache>
                <c:ptCount val="1"/>
                <c:pt idx="0">
                  <c:v>Politechnika Wrocławska</c:v>
                </c:pt>
              </c:strCache>
            </c:strRef>
          </c:tx>
          <c:dPt>
            <c:idx val="0"/>
            <c:bubble3D val="0"/>
            <c:spPr>
              <a:solidFill>
                <a:schemeClr val="accent6">
                  <a:tint val="77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4F07-4AF4-9582-ED2D1427BC72}"/>
              </c:ext>
            </c:extLst>
          </c:dPt>
          <c:dPt>
            <c:idx val="1"/>
            <c:bubble3D val="0"/>
            <c:spPr>
              <a:solidFill>
                <a:schemeClr val="accent6">
                  <a:shade val="7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4F07-4AF4-9582-ED2D1427BC72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Arkusz1!$A$2:$A$3</c:f>
              <c:strCache>
                <c:ptCount val="2"/>
                <c:pt idx="0">
                  <c:v>Kliknięte</c:v>
                </c:pt>
                <c:pt idx="1">
                  <c:v>Niekliknięte</c:v>
                </c:pt>
              </c:strCache>
            </c:strRef>
          </c:cat>
          <c:val>
            <c:numRef>
              <c:f>Arkusz1!$B$2:$B$3</c:f>
              <c:numCache>
                <c:formatCode>General</c:formatCode>
                <c:ptCount val="2"/>
                <c:pt idx="0">
                  <c:v>2</c:v>
                </c:pt>
                <c:pt idx="1">
                  <c:v>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F07-4AF4-9582-ED2D1427BC72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err="1"/>
              <a:t>Politechnika</a:t>
            </a:r>
            <a:r>
              <a:rPr lang="en-US" dirty="0"/>
              <a:t> </a:t>
            </a:r>
            <a:r>
              <a:rPr lang="pl-PL" dirty="0"/>
              <a:t>Gdańska</a:t>
            </a:r>
          </a:p>
          <a:p>
            <a:pPr>
              <a:defRPr/>
            </a:pPr>
            <a:r>
              <a:rPr lang="pl-PL" dirty="0"/>
              <a:t>3,03% skuteczności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Arkusz1!$B$1</c:f>
              <c:strCache>
                <c:ptCount val="1"/>
                <c:pt idx="0">
                  <c:v>Politechnika Wrocławska</c:v>
                </c:pt>
              </c:strCache>
            </c:strRef>
          </c:tx>
          <c:dPt>
            <c:idx val="0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8178-4192-9DFF-8F10998B5A03}"/>
              </c:ext>
            </c:extLst>
          </c:dPt>
          <c:dPt>
            <c:idx val="1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8178-4192-9DFF-8F10998B5A03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Arkusz1!$A$2:$A$3</c:f>
              <c:strCache>
                <c:ptCount val="2"/>
                <c:pt idx="0">
                  <c:v>Kliknięte</c:v>
                </c:pt>
                <c:pt idx="1">
                  <c:v>Niekliknięte</c:v>
                </c:pt>
              </c:strCache>
            </c:strRef>
          </c:cat>
          <c:val>
            <c:numRef>
              <c:f>Arkusz1!$B$2:$B$3</c:f>
              <c:numCache>
                <c:formatCode>General</c:formatCode>
                <c:ptCount val="2"/>
                <c:pt idx="0">
                  <c:v>1</c:v>
                </c:pt>
                <c:pt idx="1">
                  <c:v>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178-4192-9DFF-8F10998B5A03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solidFill>
          <a:schemeClr val="bg1"/>
        </a:solidFill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withinLinearReversed" id="26">
  <a:schemeClr val="accent6"/>
</cs:colorStyle>
</file>

<file path=ppt/charts/colors3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B3D9BE5-9BE1-4721-8276-3A183E5D8C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13745687-4841-45B6-8447-500BE88198A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B01C5764-F2AE-44EF-A2E1-C2988F5EDC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59619-165B-4514-A729-03A09FA25D2E}" type="datetimeFigureOut">
              <a:rPr lang="pl-PL" smtClean="0"/>
              <a:t>02.04.2025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3DF81102-8111-48B3-B99D-352EACC311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060ADBD2-2870-42B2-B5A1-90FB46153D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38D1A-D3AC-4F05-92E6-C933319C36B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700632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A775E61-2E1D-4681-8D85-82C4004C20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31D2BA3C-AD56-4F84-8E10-418088C479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4B08A84E-0AB3-4653-A174-D80569E3DE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59619-165B-4514-A729-03A09FA25D2E}" type="datetimeFigureOut">
              <a:rPr lang="pl-PL" smtClean="0"/>
              <a:t>02.04.2025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4A5BABD8-AE17-4FF8-83FC-3ADF3796C4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60192FEF-1C7E-4D31-A08F-9288CD5475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38D1A-D3AC-4F05-92E6-C933319C36B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259694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5D51EA56-E31E-43E3-9609-B99B54D26A2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D5D0EF23-BE4F-4930-8D49-48E12E77E6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FB456657-B73E-4A6A-BDCE-C1C60CEEF5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59619-165B-4514-A729-03A09FA25D2E}" type="datetimeFigureOut">
              <a:rPr lang="pl-PL" smtClean="0"/>
              <a:t>02.04.2025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CB813596-BD90-48D3-9936-F5B9BEA3A2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A59EBE0C-848F-491A-BF00-544D720F66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38D1A-D3AC-4F05-92E6-C933319C36B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121850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05707F9-EE4A-418C-A4A3-D7D6013690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0C6D22A-A91F-4D25-9BA1-4D4C069394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5761D842-EB87-414A-B463-0C5F11444E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59619-165B-4514-A729-03A09FA25D2E}" type="datetimeFigureOut">
              <a:rPr lang="pl-PL" smtClean="0"/>
              <a:t>02.04.2025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E77422CF-7316-4008-A0FE-CFA1CE71DA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0194A4C6-06F6-42E3-84D8-7235DB8316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38D1A-D3AC-4F05-92E6-C933319C36B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963806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741EB67-63B6-4F3D-B8F6-757A0B5AC6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4FA92F9F-9048-4B1C-9123-55EF35FAF1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11E48EB7-7BF1-4D39-A07D-8AB34CA43C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59619-165B-4514-A729-03A09FA25D2E}" type="datetimeFigureOut">
              <a:rPr lang="pl-PL" smtClean="0"/>
              <a:t>02.04.2025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38AB647D-099B-4B33-9627-FAA5DF796B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F48CA373-25E9-4BAF-BB1C-CDA66CDAF5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38D1A-D3AC-4F05-92E6-C933319C36B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82429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0F85918-6B9D-40F2-B669-93F4F9EAA2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3093876-14CD-46BD-9317-A5D727CBE39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1085A93B-3E44-429E-BC3F-09A9C5C472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5CB56F19-36E9-42E3-B8EB-298C7388E0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59619-165B-4514-A729-03A09FA25D2E}" type="datetimeFigureOut">
              <a:rPr lang="pl-PL" smtClean="0"/>
              <a:t>02.04.2025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C0BA6530-F988-4A15-B122-4FF9A735C2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44AFC5DE-9B24-4332-B0D5-E7C4E26D3C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38D1A-D3AC-4F05-92E6-C933319C36B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609375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8C28AC3-3493-4409-8FDE-E810ED0EA9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494ADDEE-FB64-4F3D-857F-36532866C1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E6EE62DA-08E4-4E92-BA19-2F6CB23EA4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8BC07B60-C0CC-4A21-9BE2-5E76BE93123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C9575C2-BE6D-4462-9E09-E8926D942E0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BA058D92-0444-46E5-9878-873DC5A25E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59619-165B-4514-A729-03A09FA25D2E}" type="datetimeFigureOut">
              <a:rPr lang="pl-PL" smtClean="0"/>
              <a:t>02.04.2025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B61911A2-A748-4C94-AC7E-B2AAD7C731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67DA8A3C-74EC-467D-8739-B2CA76D9BE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38D1A-D3AC-4F05-92E6-C933319C36B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777174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FEA7A05-B643-4039-86B9-88DCDF90FB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17E50BBD-ADDF-46DE-9878-F95A96187C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59619-165B-4514-A729-03A09FA25D2E}" type="datetimeFigureOut">
              <a:rPr lang="pl-PL" smtClean="0"/>
              <a:t>02.04.2025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F050FEAA-4424-47AF-8AC4-17617F4172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4960E3D2-FF47-42D7-A338-1977685022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38D1A-D3AC-4F05-92E6-C933319C36B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085496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E6E646AA-0FBB-4773-9BC1-40EDB26FB2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59619-165B-4514-A729-03A09FA25D2E}" type="datetimeFigureOut">
              <a:rPr lang="pl-PL" smtClean="0"/>
              <a:t>02.04.2025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CC1FC51C-A1CE-4B08-AA7D-24B701D25D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C1589316-DA0E-437B-B179-4D5E199BDE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38D1A-D3AC-4F05-92E6-C933319C36B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9628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FED186E-C9FF-411B-A2BC-9156D0A875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5AEC926-4FB3-4D62-8738-091118FA6D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500134B4-5041-4585-9F78-766FC879C8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6DECEA28-A995-4421-84AA-999304501C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59619-165B-4514-A729-03A09FA25D2E}" type="datetimeFigureOut">
              <a:rPr lang="pl-PL" smtClean="0"/>
              <a:t>02.04.2025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FDCA4DB4-5768-42DB-8401-C088DFFB10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911E3C69-F9B2-4089-AAC7-501D5A07D4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38D1A-D3AC-4F05-92E6-C933319C36B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177743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97CECFB-8A2D-4850-9F96-69F901526C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9FE7E107-5BD8-4976-9B93-753509D4539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C9CA5E62-37EB-4005-BD57-FE5035BAB1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87029446-6BA4-4784-84BA-66DE4509C0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59619-165B-4514-A729-03A09FA25D2E}" type="datetimeFigureOut">
              <a:rPr lang="pl-PL" smtClean="0"/>
              <a:t>02.04.2025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DAE0D4D9-8948-47C1-9332-6453D370D4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F814CE8C-0FD0-4EDF-A3DE-736605FA50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38D1A-D3AC-4F05-92E6-C933319C36B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371862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4D0FB41A-7C59-4BA4-AF5F-85ADF225CF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A777C320-9E5B-4604-A52E-B63F85FECF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FBCA4FC5-E303-49DA-9D41-441F0A5760C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559619-165B-4514-A729-03A09FA25D2E}" type="datetimeFigureOut">
              <a:rPr lang="pl-PL" smtClean="0"/>
              <a:t>02.04.2025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B7F4E279-D8AA-4F5B-9848-D4F0EE3109F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7FFAF2F2-6277-4929-9B0E-142B7E0C4A4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E38D1A-D3AC-4F05-92E6-C933319C36B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054182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9ED47A7-6DDD-4821-A9F3-E65C983CC7C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l-PL" b="1" dirty="0"/>
              <a:t>Atak </a:t>
            </a:r>
            <a:r>
              <a:rPr lang="pl-PL" b="1" dirty="0" err="1"/>
              <a:t>phishingowy</a:t>
            </a:r>
            <a:r>
              <a:rPr lang="pl-PL" b="1" dirty="0"/>
              <a:t> </a:t>
            </a:r>
            <a:br>
              <a:rPr lang="pl-PL" dirty="0"/>
            </a:br>
            <a:r>
              <a:rPr lang="pl-PL" sz="3600" i="1" dirty="0"/>
              <a:t>zapis na konferencję naukową</a:t>
            </a:r>
            <a:endParaRPr lang="pl-PL" i="1" dirty="0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0EE5650C-C80C-487F-BC93-DA4C079D77E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/>
              <a:t>Bartosz </a:t>
            </a:r>
            <a:r>
              <a:rPr lang="pl-PL" dirty="0" err="1"/>
              <a:t>Gabruk</a:t>
            </a:r>
            <a:r>
              <a:rPr lang="pl-PL" dirty="0"/>
              <a:t> i Jakub Maciejewski</a:t>
            </a:r>
          </a:p>
        </p:txBody>
      </p:sp>
    </p:spTree>
    <p:extLst>
      <p:ext uri="{BB962C8B-B14F-4D97-AF65-F5344CB8AC3E}">
        <p14:creationId xmlns:p14="http://schemas.microsoft.com/office/powerpoint/2010/main" val="41608351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F9E002A-D4A6-4449-A246-996C477903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Założenia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824BDC4-45BE-41FC-BEC8-E750EC6A98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Atak przyjmuje formę fałszywego zaproszenia na konferencję naukową (z informacją o </a:t>
            </a:r>
            <a:r>
              <a:rPr lang="pl-PL" b="1" dirty="0"/>
              <a:t>ograniczonej liczbie miejsc</a:t>
            </a:r>
            <a:r>
              <a:rPr lang="pl-PL" dirty="0"/>
              <a:t>),</a:t>
            </a:r>
          </a:p>
          <a:p>
            <a:r>
              <a:rPr lang="pl-PL" dirty="0"/>
              <a:t>Treść wiadomości sformułowana w </a:t>
            </a:r>
            <a:r>
              <a:rPr lang="pl-PL" b="1" dirty="0"/>
              <a:t>sposób formalny i profesjonalny</a:t>
            </a:r>
            <a:r>
              <a:rPr lang="pl-PL" dirty="0"/>
              <a:t>, co zwiększa jej wiarygodność,</a:t>
            </a:r>
          </a:p>
          <a:p>
            <a:r>
              <a:rPr lang="pl-PL" dirty="0"/>
              <a:t>Konferencje naukowe </a:t>
            </a:r>
            <a:r>
              <a:rPr lang="pl-PL" b="1" dirty="0"/>
              <a:t>często wymagają rejestracji online</a:t>
            </a:r>
            <a:r>
              <a:rPr lang="pl-PL" dirty="0"/>
              <a:t>, więc prośba o zapisanie się przez formularz nie wzbudza podejrzeń,</a:t>
            </a:r>
          </a:p>
          <a:p>
            <a:r>
              <a:rPr lang="pl-PL" dirty="0"/>
              <a:t>Akademicy i osoby związane z edukacją mogą być </a:t>
            </a:r>
            <a:r>
              <a:rPr lang="pl-PL" b="1" dirty="0"/>
              <a:t>szczególnie zainteresowane</a:t>
            </a:r>
            <a:r>
              <a:rPr lang="pl-PL" dirty="0"/>
              <a:t> konferencją o nowoczesnych technologiach</a:t>
            </a:r>
          </a:p>
        </p:txBody>
      </p:sp>
    </p:spTree>
    <p:extLst>
      <p:ext uri="{BB962C8B-B14F-4D97-AF65-F5344CB8AC3E}">
        <p14:creationId xmlns:p14="http://schemas.microsoft.com/office/powerpoint/2010/main" val="42172842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C31D788-FB24-4433-A23A-A724E3E5B6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Treść</a:t>
            </a: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A2B8E80F-4A80-4F0B-8464-1A089A1ED912}"/>
              </a:ext>
            </a:extLst>
          </p:cNvPr>
          <p:cNvSpPr txBox="1"/>
          <p:nvPr/>
        </p:nvSpPr>
        <p:spPr>
          <a:xfrm>
            <a:off x="561426" y="5115677"/>
            <a:ext cx="101066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l-PL" sz="1400" dirty="0"/>
          </a:p>
        </p:txBody>
      </p:sp>
      <p:pic>
        <p:nvPicPr>
          <p:cNvPr id="7" name="Obraz 6">
            <a:extLst>
              <a:ext uri="{FF2B5EF4-FFF2-40B4-BE49-F238E27FC236}">
                <a16:creationId xmlns:a16="http://schemas.microsoft.com/office/drawing/2014/main" id="{4BAC8408-D212-4191-BDF5-8F1C60917F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2161" y="1690688"/>
            <a:ext cx="9754961" cy="39629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71750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>
            <a:extLst>
              <a:ext uri="{FF2B5EF4-FFF2-40B4-BE49-F238E27FC236}">
                <a16:creationId xmlns:a16="http://schemas.microsoft.com/office/drawing/2014/main" id="{EEAD2430-F296-4BDD-998F-B932AF839D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11687" y="4252771"/>
            <a:ext cx="4197597" cy="1774936"/>
          </a:xfrm>
          <a:prstGeom prst="rect">
            <a:avLst/>
          </a:prstGeom>
        </p:spPr>
      </p:pic>
      <p:pic>
        <p:nvPicPr>
          <p:cNvPr id="2" name="Obraz 1">
            <a:extLst>
              <a:ext uri="{FF2B5EF4-FFF2-40B4-BE49-F238E27FC236}">
                <a16:creationId xmlns:a16="http://schemas.microsoft.com/office/drawing/2014/main" id="{54E3BCC3-A227-4E7C-949B-C22B764F028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04711" y="964140"/>
            <a:ext cx="5341543" cy="3046385"/>
          </a:xfrm>
          <a:prstGeom prst="rect">
            <a:avLst/>
          </a:prstGeom>
        </p:spPr>
      </p:pic>
      <p:pic>
        <p:nvPicPr>
          <p:cNvPr id="3" name="Obraz 2">
            <a:extLst>
              <a:ext uri="{FF2B5EF4-FFF2-40B4-BE49-F238E27FC236}">
                <a16:creationId xmlns:a16="http://schemas.microsoft.com/office/drawing/2014/main" id="{CF6EA9E7-FEE9-41D4-93DF-7F4CB4CCBF2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51699" y="353994"/>
            <a:ext cx="1038370" cy="4858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76210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Symbol zastępczy zawartości 5">
            <a:extLst>
              <a:ext uri="{FF2B5EF4-FFF2-40B4-BE49-F238E27FC236}">
                <a16:creationId xmlns:a16="http://schemas.microsoft.com/office/drawing/2014/main" id="{2A888843-BDCE-4EBE-B888-3B388D17F3C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75009702"/>
              </p:ext>
            </p:extLst>
          </p:nvPr>
        </p:nvGraphicFramePr>
        <p:xfrm>
          <a:off x="-3151573" y="1253331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Symbol zastępczy zawartości 5">
            <a:extLst>
              <a:ext uri="{FF2B5EF4-FFF2-40B4-BE49-F238E27FC236}">
                <a16:creationId xmlns:a16="http://schemas.microsoft.com/office/drawing/2014/main" id="{1DB2B859-221F-414C-A391-26FE81AC24C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38385663"/>
              </p:ext>
            </p:extLst>
          </p:nvPr>
        </p:nvGraphicFramePr>
        <p:xfrm>
          <a:off x="838200" y="1253331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Symbol zastępczy zawartości 5">
            <a:extLst>
              <a:ext uri="{FF2B5EF4-FFF2-40B4-BE49-F238E27FC236}">
                <a16:creationId xmlns:a16="http://schemas.microsoft.com/office/drawing/2014/main" id="{25C4B4AB-77F8-4EAB-BDE4-41F92DDBB22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56814496"/>
              </p:ext>
            </p:extLst>
          </p:nvPr>
        </p:nvGraphicFramePr>
        <p:xfrm>
          <a:off x="5066788" y="1223962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8177592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>
            <a:extLst>
              <a:ext uri="{FF2B5EF4-FFF2-40B4-BE49-F238E27FC236}">
                <a16:creationId xmlns:a16="http://schemas.microsoft.com/office/drawing/2014/main" id="{F3C2EE6A-659E-4820-80B4-25971295B5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9862" y="2337107"/>
            <a:ext cx="9932276" cy="21837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16142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2F25230-410B-4A10-8203-58CEF707CA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627062"/>
            <a:ext cx="11285621" cy="1325563"/>
          </a:xfrm>
        </p:spPr>
        <p:txBody>
          <a:bodyPr/>
          <a:lstStyle/>
          <a:p>
            <a:pPr algn="ctr"/>
            <a:r>
              <a:rPr lang="pl-PL" dirty="0"/>
              <a:t>Dziękujemy i życzymy dobrego dnia </a:t>
            </a:r>
          </a:p>
        </p:txBody>
      </p:sp>
      <p:pic>
        <p:nvPicPr>
          <p:cNvPr id="7" name="Obraz 6">
            <a:extLst>
              <a:ext uri="{FF2B5EF4-FFF2-40B4-BE49-F238E27FC236}">
                <a16:creationId xmlns:a16="http://schemas.microsoft.com/office/drawing/2014/main" id="{8E283187-CCB3-4951-809E-73A336C09A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05736" y="2703093"/>
            <a:ext cx="1026695" cy="1026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4961462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96</Words>
  <Application>Microsoft Office PowerPoint</Application>
  <PresentationFormat>Panoramiczny</PresentationFormat>
  <Paragraphs>15</Paragraphs>
  <Slides>7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Motyw pakietu Office</vt:lpstr>
      <vt:lpstr>Atak phishingowy  zapis na konferencję naukową</vt:lpstr>
      <vt:lpstr>Założenia</vt:lpstr>
      <vt:lpstr>Treść</vt:lpstr>
      <vt:lpstr>Prezentacja programu PowerPoint</vt:lpstr>
      <vt:lpstr>Prezentacja programu PowerPoint</vt:lpstr>
      <vt:lpstr>Prezentacja programu PowerPoint</vt:lpstr>
      <vt:lpstr>Dziękujemy i życzymy dobrego dnia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Atak phishingowy  zapis na konferencję naukową</dc:title>
  <dc:creator>Bartek</dc:creator>
  <cp:lastModifiedBy>Bartek</cp:lastModifiedBy>
  <cp:revision>4</cp:revision>
  <dcterms:created xsi:type="dcterms:W3CDTF">2025-03-18T23:53:07Z</dcterms:created>
  <dcterms:modified xsi:type="dcterms:W3CDTF">2025-04-01T22:47:10Z</dcterms:modified>
</cp:coreProperties>
</file>