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Montserrat"/>
      <p:regular r:id="rId20"/>
      <p:bold r:id="rId21"/>
      <p:italic r:id="rId22"/>
      <p:boldItalic r:id="rId23"/>
    </p:embeddedFont>
    <p:embeddedFont>
      <p:font typeface="Lato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regular.fntdata"/><Relationship Id="rId22" Type="http://schemas.openxmlformats.org/officeDocument/2006/relationships/font" Target="fonts/Montserrat-italic.fntdata"/><Relationship Id="rId21" Type="http://schemas.openxmlformats.org/officeDocument/2006/relationships/font" Target="fonts/Montserrat-bold.fntdata"/><Relationship Id="rId24" Type="http://schemas.openxmlformats.org/officeDocument/2006/relationships/font" Target="fonts/Lato-regular.fntdata"/><Relationship Id="rId23" Type="http://schemas.openxmlformats.org/officeDocument/2006/relationships/font" Target="fonts/Montserrat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ato-italic.fntdata"/><Relationship Id="rId25" Type="http://schemas.openxmlformats.org/officeDocument/2006/relationships/font" Target="fonts/Lato-bold.fntdata"/><Relationship Id="rId27" Type="http://schemas.openxmlformats.org/officeDocument/2006/relationships/font" Target="fonts/Lat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" name="Google Shape;13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d5c0ee7f7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4" name="Google Shape;214;g3d5c0ee7f7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d5c0ee7f73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g3d5c0ee7f73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d5c0ee7f73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6" name="Google Shape;236;g3d5c0ee7f73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d5c0ee7f73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8" name="Google Shape;248;g3d5c0ee7f73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d5c0ee7f73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g3d5c0ee7f73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" name="Google Shape;13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" name="Google Shape;14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" name="Google Shape;15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8" name="Google Shape;18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" name="Google Shape;19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137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137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137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52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52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0" y="381001"/>
            <a:ext cx="1037850" cy="1016288"/>
            <a:chOff x="0" y="381001"/>
            <a:chExt cx="1037850" cy="1016288"/>
          </a:xfrm>
        </p:grpSpPr>
        <p:sp>
          <p:nvSpPr>
            <p:cNvPr id="21" name="Google Shape;21;p3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" name="Google Shape;23;p3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oogle Shape;27;p4"/>
          <p:cNvGrpSpPr/>
          <p:nvPr/>
        </p:nvGrpSpPr>
        <p:grpSpPr>
          <a:xfrm>
            <a:off x="0" y="381001"/>
            <a:ext cx="1037850" cy="1016288"/>
            <a:chOff x="0" y="381001"/>
            <a:chExt cx="1037850" cy="1016288"/>
          </a:xfrm>
        </p:grpSpPr>
        <p:sp>
          <p:nvSpPr>
            <p:cNvPr id="28" name="Google Shape;28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" name="Google Shape;30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1" name="Google Shape;31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oogle Shape;34;p5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35" name="Google Shape;35;p5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52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5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52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5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5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5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5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5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5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5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5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5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46;p5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7;p5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8;p5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5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50;p5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5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" name="Google Shape;53;p5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6"/>
          <p:cNvGrpSpPr/>
          <p:nvPr/>
        </p:nvGrpSpPr>
        <p:grpSpPr>
          <a:xfrm>
            <a:off x="0" y="381001"/>
            <a:ext cx="1037850" cy="1016288"/>
            <a:chOff x="0" y="381001"/>
            <a:chExt cx="1037850" cy="1016288"/>
          </a:xfrm>
        </p:grpSpPr>
        <p:sp>
          <p:nvSpPr>
            <p:cNvPr id="57" name="Google Shape;57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9" name="Google Shape;59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0" name="Google Shape;60;p6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1" name="Google Shape;61;p6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2" name="Google Shape;62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7"/>
          <p:cNvGrpSpPr/>
          <p:nvPr/>
        </p:nvGrpSpPr>
        <p:grpSpPr>
          <a:xfrm>
            <a:off x="0" y="381001"/>
            <a:ext cx="1037850" cy="1016288"/>
            <a:chOff x="0" y="381001"/>
            <a:chExt cx="1037850" cy="1016288"/>
          </a:xfrm>
        </p:grpSpPr>
        <p:sp>
          <p:nvSpPr>
            <p:cNvPr id="65" name="Google Shape;65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" name="Google Shape;67;p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52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52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45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8"/>
            <a:chOff x="0" y="381001"/>
            <a:chExt cx="1037850" cy="1016288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803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b="0" i="0" sz="13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b="0" i="0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Relationship Id="rId4" Type="http://schemas.openxmlformats.org/officeDocument/2006/relationships/image" Target="../media/image22.png"/><Relationship Id="rId5" Type="http://schemas.openxmlformats.org/officeDocument/2006/relationships/image" Target="../media/image2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Relationship Id="rId4" Type="http://schemas.openxmlformats.org/officeDocument/2006/relationships/image" Target="../media/image10.png"/><Relationship Id="rId5" Type="http://schemas.openxmlformats.org/officeDocument/2006/relationships/image" Target="../media/image12.png"/><Relationship Id="rId6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pl"/>
              <a:t>Literaki</a:t>
            </a:r>
            <a:endParaRPr/>
          </a:p>
        </p:txBody>
      </p:sp>
      <p:sp>
        <p:nvSpPr>
          <p:cNvPr id="135" name="Google Shape;135;p13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l"/>
              <a:t>Paweł Szczeszek, Bartosz Gabruk</a:t>
            </a:r>
            <a:endParaRPr/>
          </a:p>
        </p:txBody>
      </p:sp>
      <p:sp>
        <p:nvSpPr>
          <p:cNvPr id="136" name="Google Shape;136;p13"/>
          <p:cNvSpPr txBox="1"/>
          <p:nvPr/>
        </p:nvSpPr>
        <p:spPr>
          <a:xfrm>
            <a:off x="4039325" y="2439325"/>
            <a:ext cx="3000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l" sz="13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Aplikacja mobilna + API Rails</a:t>
            </a:r>
            <a:endParaRPr b="0" i="0" sz="13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pl"/>
              <a:t>Widok startowy i wejście jako gość Splash screen + podanie nicku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/>
          </a:p>
        </p:txBody>
      </p:sp>
      <p:sp>
        <p:nvSpPr>
          <p:cNvPr id="217" name="Google Shape;217;p22"/>
          <p:cNvSpPr txBox="1"/>
          <p:nvPr/>
        </p:nvSpPr>
        <p:spPr>
          <a:xfrm>
            <a:off x="1362200" y="1135050"/>
            <a:ext cx="5194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l" sz="1100">
                <a:solidFill>
                  <a:srgbClr val="6B7385"/>
                </a:solidFill>
              </a:rPr>
              <a:t>Splash screen + podanie nicku </a:t>
            </a:r>
            <a:endParaRPr b="0" i="0" sz="1100" u="none" cap="none" strike="noStrike">
              <a:solidFill>
                <a:srgbClr val="6B738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8" name="Google Shape;21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2425" y="1793550"/>
            <a:ext cx="360045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2" title="Ekran powitalny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22043" y="904050"/>
            <a:ext cx="1738657" cy="3896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2" title="otwarcie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78750" y="894407"/>
            <a:ext cx="1738650" cy="391803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2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22"/>
          <p:cNvSpPr txBox="1"/>
          <p:nvPr/>
        </p:nvSpPr>
        <p:spPr>
          <a:xfrm>
            <a:off x="862425" y="1489050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sz="1100">
                <a:solidFill>
                  <a:srgbClr val="6B7385"/>
                </a:solidFill>
              </a:rPr>
              <a:t>z SplashScreen.kt + NickScreen.kt </a:t>
            </a:r>
            <a:endParaRPr sz="1100">
              <a:solidFill>
                <a:srgbClr val="6B7385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3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pl"/>
              <a:t>Menu główne i nawigacja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/>
          </a:p>
        </p:txBody>
      </p:sp>
      <p:sp>
        <p:nvSpPr>
          <p:cNvPr id="228" name="Google Shape;228;p23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sp>
        <p:nvSpPr>
          <p:cNvPr id="229" name="Google Shape;229;p23"/>
          <p:cNvSpPr txBox="1"/>
          <p:nvPr/>
        </p:nvSpPr>
        <p:spPr>
          <a:xfrm>
            <a:off x="1297500" y="822650"/>
            <a:ext cx="5194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l" sz="1100">
                <a:solidFill>
                  <a:srgbClr val="6B7385"/>
                </a:solidFill>
              </a:rPr>
              <a:t>Centralny hub aplikacji </a:t>
            </a:r>
            <a:endParaRPr b="0" i="0" sz="1100" u="none" cap="none" strike="noStrike">
              <a:solidFill>
                <a:srgbClr val="6B738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0" name="Google Shape;23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9038" y="1567550"/>
            <a:ext cx="6600825" cy="172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3" title="Menu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84926" y="669422"/>
            <a:ext cx="1722425" cy="3881499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23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23"/>
          <p:cNvSpPr txBox="1"/>
          <p:nvPr/>
        </p:nvSpPr>
        <p:spPr>
          <a:xfrm>
            <a:off x="269050" y="1213550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sz="1100">
                <a:solidFill>
                  <a:srgbClr val="6B7385"/>
                </a:solidFill>
              </a:rPr>
              <a:t>z MainMenuScreen.kt + NavGraph.kt </a:t>
            </a:r>
            <a:endParaRPr sz="1100">
              <a:solidFill>
                <a:srgbClr val="6B7385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pl"/>
              <a:t>Tworzenie lobby </a:t>
            </a:r>
            <a:endParaRPr/>
          </a:p>
        </p:txBody>
      </p:sp>
      <p:sp>
        <p:nvSpPr>
          <p:cNvPr id="239" name="Google Shape;239;p2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sp>
        <p:nvSpPr>
          <p:cNvPr id="240" name="Google Shape;240;p24"/>
          <p:cNvSpPr txBox="1"/>
          <p:nvPr/>
        </p:nvSpPr>
        <p:spPr>
          <a:xfrm>
            <a:off x="1297500" y="822650"/>
            <a:ext cx="5194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l" sz="1100">
                <a:solidFill>
                  <a:srgbClr val="6B7385"/>
                </a:solidFill>
              </a:rPr>
              <a:t>Nowa gra i kod zaproszenia </a:t>
            </a:r>
            <a:endParaRPr b="0" i="0" sz="1100" u="none" cap="none" strike="noStrike">
              <a:solidFill>
                <a:srgbClr val="6B738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1" name="Google Shape;24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250" y="1804975"/>
            <a:ext cx="3695700" cy="153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24" title="lobby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51147" y="998475"/>
            <a:ext cx="1644350" cy="3709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4" title="Zrzut ekranu 2026-04-13 142525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37875" y="998475"/>
            <a:ext cx="1679030" cy="370932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4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24"/>
          <p:cNvSpPr txBox="1"/>
          <p:nvPr/>
        </p:nvSpPr>
        <p:spPr>
          <a:xfrm>
            <a:off x="244250" y="1379413"/>
            <a:ext cx="5194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l" sz="1100">
                <a:solidFill>
                  <a:srgbClr val="6B7385"/>
                </a:solidFill>
              </a:rPr>
              <a:t>z CreateGameScreen.kt </a:t>
            </a:r>
            <a:endParaRPr b="0" i="0" sz="1100" u="none" cap="none" strike="noStrike">
              <a:solidFill>
                <a:srgbClr val="6B738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pl"/>
              <a:t>Dołączanie i lista gier </a:t>
            </a:r>
            <a:r>
              <a:rPr lang="pl"/>
              <a:t> </a:t>
            </a:r>
            <a:endParaRPr/>
          </a:p>
        </p:txBody>
      </p:sp>
      <p:sp>
        <p:nvSpPr>
          <p:cNvPr id="251" name="Google Shape;251;p25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sp>
        <p:nvSpPr>
          <p:cNvPr id="252" name="Google Shape;252;p25"/>
          <p:cNvSpPr txBox="1"/>
          <p:nvPr/>
        </p:nvSpPr>
        <p:spPr>
          <a:xfrm>
            <a:off x="1362900" y="858975"/>
            <a:ext cx="5194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l" sz="1100">
                <a:solidFill>
                  <a:srgbClr val="6B7385"/>
                </a:solidFill>
              </a:rPr>
              <a:t>Kod lub lista lobby </a:t>
            </a:r>
            <a:endParaRPr b="0" i="0" sz="1100" u="none" cap="none" strike="noStrike">
              <a:solidFill>
                <a:srgbClr val="6B738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3" name="Google Shape;25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063" y="1567550"/>
            <a:ext cx="4467225" cy="173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25" title="dołącz do istniejacej gry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15550" y="675625"/>
            <a:ext cx="1855550" cy="4140949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25"/>
          <p:cNvSpPr txBox="1"/>
          <p:nvPr/>
        </p:nvSpPr>
        <p:spPr>
          <a:xfrm>
            <a:off x="401775" y="1307850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sz="1100">
                <a:solidFill>
                  <a:srgbClr val="6B7385"/>
                </a:solidFill>
              </a:rPr>
              <a:t>z JoinGameScreen.kt  </a:t>
            </a:r>
            <a:endParaRPr sz="1100">
              <a:solidFill>
                <a:srgbClr val="6B7385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pl"/>
              <a:t>Moje gry i UI</a:t>
            </a:r>
            <a:r>
              <a:rPr lang="pl"/>
              <a:t> </a:t>
            </a:r>
            <a:endParaRPr/>
          </a:p>
        </p:txBody>
      </p:sp>
      <p:sp>
        <p:nvSpPr>
          <p:cNvPr id="261" name="Google Shape;261;p26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sp>
        <p:nvSpPr>
          <p:cNvPr id="262" name="Google Shape;262;p26"/>
          <p:cNvSpPr txBox="1"/>
          <p:nvPr/>
        </p:nvSpPr>
        <p:spPr>
          <a:xfrm>
            <a:off x="1362900" y="858975"/>
            <a:ext cx="5194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l" sz="1100">
                <a:solidFill>
                  <a:srgbClr val="6B7385"/>
                </a:solidFill>
              </a:rPr>
              <a:t>Lista aktywnych rozgrywek </a:t>
            </a:r>
            <a:r>
              <a:rPr lang="pl" sz="1100">
                <a:solidFill>
                  <a:srgbClr val="6B7385"/>
                </a:solidFill>
              </a:rPr>
              <a:t> </a:t>
            </a:r>
            <a:endParaRPr b="0" i="0" sz="1100" u="none" cap="none" strike="noStrike">
              <a:solidFill>
                <a:srgbClr val="6B738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3" name="Google Shape;26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5550" y="1651138"/>
            <a:ext cx="4629150" cy="166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26" title="moje gry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43875" y="282148"/>
            <a:ext cx="2092275" cy="4711224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26"/>
          <p:cNvSpPr txBox="1"/>
          <p:nvPr/>
        </p:nvSpPr>
        <p:spPr>
          <a:xfrm>
            <a:off x="581025" y="1307850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sz="1100">
                <a:solidFill>
                  <a:srgbClr val="6B7385"/>
                </a:solidFill>
              </a:rPr>
              <a:t>z MyGamesScreen.kt</a:t>
            </a:r>
            <a:endParaRPr sz="1100">
              <a:solidFill>
                <a:srgbClr val="6B7385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4"/>
          <p:cNvSpPr txBox="1"/>
          <p:nvPr>
            <p:ph type="title"/>
          </p:nvPr>
        </p:nvSpPr>
        <p:spPr>
          <a:xfrm>
            <a:off x="1297500" y="393750"/>
            <a:ext cx="3798900" cy="9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pl"/>
              <a:t>Zasoby REST i routing Rails</a:t>
            </a:r>
            <a:endParaRPr/>
          </a:p>
        </p:txBody>
      </p:sp>
      <p:sp>
        <p:nvSpPr>
          <p:cNvPr id="142" name="Google Shape;142;p14"/>
          <p:cNvSpPr txBox="1"/>
          <p:nvPr>
            <p:ph idx="1" type="body"/>
          </p:nvPr>
        </p:nvSpPr>
        <p:spPr>
          <a:xfrm>
            <a:off x="5762450" y="1034300"/>
            <a:ext cx="3798900" cy="24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pl"/>
              <a:t>REST zasoby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pic>
        <p:nvPicPr>
          <p:cNvPr id="143" name="Google Shape;14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42825" y="1340250"/>
            <a:ext cx="3742800" cy="326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54600" y="1415625"/>
            <a:ext cx="2518000" cy="4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54600" y="1964300"/>
            <a:ext cx="3173200" cy="131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5"/>
          <p:cNvSpPr txBox="1"/>
          <p:nvPr>
            <p:ph type="title"/>
          </p:nvPr>
        </p:nvSpPr>
        <p:spPr>
          <a:xfrm>
            <a:off x="1297500" y="385375"/>
            <a:ext cx="4089000" cy="59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pl"/>
              <a:t>Autoryzacja: gość + token</a:t>
            </a:r>
            <a:endParaRPr/>
          </a:p>
        </p:txBody>
      </p:sp>
      <p:sp>
        <p:nvSpPr>
          <p:cNvPr id="151" name="Google Shape;151;p15"/>
          <p:cNvSpPr txBox="1"/>
          <p:nvPr>
            <p:ph idx="1" type="body"/>
          </p:nvPr>
        </p:nvSpPr>
        <p:spPr>
          <a:xfrm>
            <a:off x="1297500" y="1930650"/>
            <a:ext cx="3798900" cy="24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pic>
        <p:nvPicPr>
          <p:cNvPr id="152" name="Google Shape;152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7500" y="881375"/>
            <a:ext cx="8839198" cy="277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25550" y="1252599"/>
            <a:ext cx="3466101" cy="2005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25550" y="3314812"/>
            <a:ext cx="3466101" cy="174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06900" y="1311217"/>
            <a:ext cx="3742800" cy="3187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5"/>
          <p:cNvSpPr txBox="1"/>
          <p:nvPr/>
        </p:nvSpPr>
        <p:spPr>
          <a:xfrm>
            <a:off x="5206900" y="4498725"/>
            <a:ext cx="37428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l" sz="900" u="none" cap="none" strike="noStrike">
                <a:solidFill>
                  <a:srgbClr val="6B7385"/>
                </a:solidFill>
                <a:latin typeface="Arial"/>
                <a:ea typeface="Arial"/>
                <a:cs typeface="Arial"/>
                <a:sym typeface="Arial"/>
              </a:rPr>
              <a:t>Mobile: zapis tokenu lokalnie, brak klasycznych haseł w MVP.</a:t>
            </a:r>
            <a:endParaRPr b="0" i="0" sz="900" u="none" cap="none" strike="noStrike">
              <a:solidFill>
                <a:srgbClr val="6B738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pl"/>
              <a:t>GamesController i cykl życia gry</a:t>
            </a:r>
            <a:endParaRPr/>
          </a:p>
        </p:txBody>
      </p:sp>
      <p:sp>
        <p:nvSpPr>
          <p:cNvPr id="162" name="Google Shape;162;p16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pic>
        <p:nvPicPr>
          <p:cNvPr id="163" name="Google Shape;163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7500" y="1205475"/>
            <a:ext cx="3993825" cy="3502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70271" y="1307850"/>
            <a:ext cx="3384775" cy="50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70275" y="1985125"/>
            <a:ext cx="3301000" cy="2326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pl"/>
              <a:t>Wykonywanie ruchu: </a:t>
            </a:r>
            <a:br>
              <a:rPr lang="pl"/>
            </a:br>
            <a:r>
              <a:rPr lang="pl"/>
              <a:t>POST /games/:game_id/moves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  <p:sp>
        <p:nvSpPr>
          <p:cNvPr id="171" name="Google Shape;171;p17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sp>
        <p:nvSpPr>
          <p:cNvPr id="172" name="Google Shape;172;p17"/>
          <p:cNvSpPr txBox="1"/>
          <p:nvPr/>
        </p:nvSpPr>
        <p:spPr>
          <a:xfrm>
            <a:off x="1297500" y="1178600"/>
            <a:ext cx="4767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l" sz="1000" u="none" cap="none" strike="noStrike">
                <a:solidFill>
                  <a:srgbClr val="6B7385"/>
                </a:solidFill>
                <a:latin typeface="Arial"/>
                <a:ea typeface="Arial"/>
                <a:cs typeface="Arial"/>
                <a:sym typeface="Arial"/>
              </a:rPr>
              <a:t>Najważniejszy endpoint - transakcja, lock i pełny nowy stan</a:t>
            </a:r>
            <a:endParaRPr b="0" i="0" sz="1000" u="none" cap="none" strike="noStrike">
              <a:solidFill>
                <a:srgbClr val="6B738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3" name="Google Shape;173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82200" y="1475875"/>
            <a:ext cx="3794801" cy="282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6025" y="1475875"/>
            <a:ext cx="3726700" cy="3232024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7"/>
          <p:cNvSpPr txBox="1"/>
          <p:nvPr/>
        </p:nvSpPr>
        <p:spPr>
          <a:xfrm>
            <a:off x="1297500" y="4464300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l" sz="1100" u="none" cap="none" strike="noStrike">
                <a:solidFill>
                  <a:srgbClr val="6B7385"/>
                </a:solidFill>
                <a:latin typeface="Arial"/>
                <a:ea typeface="Arial"/>
                <a:cs typeface="Arial"/>
                <a:sym typeface="Arial"/>
              </a:rPr>
              <a:t>Klient dostaje cały zaktualizowany stan gry</a:t>
            </a:r>
            <a:endParaRPr b="0" i="0" sz="1100" u="none" cap="none" strike="noStrike">
              <a:solidFill>
                <a:srgbClr val="6B738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pl"/>
              <a:t>Modele i migracje</a:t>
            </a:r>
            <a:endParaRPr/>
          </a:p>
        </p:txBody>
      </p:sp>
      <p:sp>
        <p:nvSpPr>
          <p:cNvPr id="181" name="Google Shape;181;p18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sp>
        <p:nvSpPr>
          <p:cNvPr id="182" name="Google Shape;182;p18"/>
          <p:cNvSpPr txBox="1"/>
          <p:nvPr/>
        </p:nvSpPr>
        <p:spPr>
          <a:xfrm>
            <a:off x="1297500" y="854450"/>
            <a:ext cx="3921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l" sz="1000" u="none" cap="none" strike="noStrike">
                <a:solidFill>
                  <a:srgbClr val="6B7385"/>
                </a:solidFill>
                <a:latin typeface="Arial"/>
                <a:ea typeface="Arial"/>
                <a:cs typeface="Arial"/>
                <a:sym typeface="Arial"/>
              </a:rPr>
              <a:t>Minimalny zestaw tabel: users, games, game_players, moves</a:t>
            </a:r>
            <a:endParaRPr b="0" i="0" sz="1000" u="none" cap="none" strike="noStrike">
              <a:solidFill>
                <a:srgbClr val="6B738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3" name="Google Shape;18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98150" y="1193150"/>
            <a:ext cx="3761076" cy="335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18800" y="1193150"/>
            <a:ext cx="3574873" cy="335557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8"/>
          <p:cNvSpPr txBox="1"/>
          <p:nvPr/>
        </p:nvSpPr>
        <p:spPr>
          <a:xfrm>
            <a:off x="1297500" y="4478750"/>
            <a:ext cx="71967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l" sz="1100" u="none" cap="none" strike="noStrike">
                <a:solidFill>
                  <a:srgbClr val="5F677A"/>
                </a:solidFill>
                <a:latin typeface="Arial"/>
                <a:ea typeface="Arial"/>
                <a:cs typeface="Arial"/>
                <a:sym typeface="Arial"/>
              </a:rPr>
              <a:t>Snapshot: board_state + tile_bag_state w games. Historia: każdy ruch w moves.</a:t>
            </a:r>
            <a:endParaRPr b="0" i="0" sz="1100" u="none" cap="none" strike="noStrike">
              <a:solidFill>
                <a:srgbClr val="5F677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9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pl"/>
              <a:t>Realtime przez Action Cable</a:t>
            </a:r>
            <a:endParaRPr/>
          </a:p>
        </p:txBody>
      </p:sp>
      <p:sp>
        <p:nvSpPr>
          <p:cNvPr id="191" name="Google Shape;191;p19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sp>
        <p:nvSpPr>
          <p:cNvPr id="192" name="Google Shape;192;p19"/>
          <p:cNvSpPr txBox="1"/>
          <p:nvPr/>
        </p:nvSpPr>
        <p:spPr>
          <a:xfrm>
            <a:off x="1356125" y="846075"/>
            <a:ext cx="4977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l" sz="1100" u="none" cap="none" strike="noStrike">
                <a:solidFill>
                  <a:srgbClr val="6B7385"/>
                </a:solidFill>
                <a:latin typeface="Arial"/>
                <a:ea typeface="Arial"/>
                <a:cs typeface="Arial"/>
                <a:sym typeface="Arial"/>
              </a:rPr>
              <a:t>REST wysyła komendy, WebSocket rozsyła zmiany stanu</a:t>
            </a:r>
            <a:endParaRPr b="0" i="0" sz="1100" u="none" cap="none" strike="noStrike">
              <a:solidFill>
                <a:srgbClr val="6B738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3" name="Google Shape;193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56125" y="1200075"/>
            <a:ext cx="3990051" cy="2862775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9"/>
          <p:cNvSpPr txBox="1"/>
          <p:nvPr/>
        </p:nvSpPr>
        <p:spPr>
          <a:xfrm>
            <a:off x="5346175" y="1908000"/>
            <a:ext cx="2520000" cy="13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8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●"/>
            </a:pPr>
            <a:r>
              <a:rPr b="0" i="0" lang="pl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eventy: player_joined, game_started, move_created, turn_changed, game_finished</a:t>
            </a:r>
            <a:endParaRPr b="0" i="0" sz="1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●"/>
            </a:pPr>
            <a:r>
              <a:rPr b="0" i="0" lang="pl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po evencie klient może pobrać świeże GET /games/:id</a:t>
            </a:r>
            <a:endParaRPr b="0" i="0" sz="1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pl"/>
              <a:t>Błędy, serializacja i statusy HTTP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  <p:sp>
        <p:nvSpPr>
          <p:cNvPr id="200" name="Google Shape;200;p20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pic>
        <p:nvPicPr>
          <p:cNvPr id="201" name="Google Shape;20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3400" y="1187400"/>
            <a:ext cx="6862998" cy="2719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73925" y="4147100"/>
            <a:ext cx="5496302" cy="3113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0"/>
          <p:cNvSpPr txBox="1"/>
          <p:nvPr/>
        </p:nvSpPr>
        <p:spPr>
          <a:xfrm>
            <a:off x="7070225" y="3994500"/>
            <a:ext cx="1683900" cy="6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"/>
              <a:buFont typeface="Arial"/>
              <a:buNone/>
            </a:pPr>
            <a:r>
              <a:rPr b="0" i="0" lang="pl" sz="850" u="none" cap="none" strike="noStrike">
                <a:solidFill>
                  <a:srgbClr val="6B7385"/>
                </a:solidFill>
                <a:latin typeface="Arial"/>
                <a:ea typeface="Arial"/>
                <a:cs typeface="Arial"/>
                <a:sym typeface="Arial"/>
              </a:rPr>
              <a:t>np. invalid_move, duplicate_request, game_full, time_exceeded</a:t>
            </a:r>
            <a:endParaRPr b="0" i="0" sz="850" u="none" cap="none" strike="noStrike">
              <a:solidFill>
                <a:srgbClr val="6B738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pl"/>
              <a:t>Deploy na VPS</a:t>
            </a:r>
            <a:endParaRPr/>
          </a:p>
        </p:txBody>
      </p:sp>
      <p:sp>
        <p:nvSpPr>
          <p:cNvPr id="209" name="Google Shape;209;p21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300"/>
              <a:buNone/>
            </a:pPr>
            <a:r>
              <a:t/>
            </a:r>
            <a:endParaRPr/>
          </a:p>
        </p:txBody>
      </p:sp>
      <p:sp>
        <p:nvSpPr>
          <p:cNvPr id="210" name="Google Shape;210;p21"/>
          <p:cNvSpPr txBox="1"/>
          <p:nvPr/>
        </p:nvSpPr>
        <p:spPr>
          <a:xfrm>
            <a:off x="1331025" y="854475"/>
            <a:ext cx="5194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l" sz="1100" u="none" cap="none" strike="noStrike">
                <a:solidFill>
                  <a:srgbClr val="6B7385"/>
                </a:solidFill>
                <a:latin typeface="Arial"/>
                <a:ea typeface="Arial"/>
                <a:cs typeface="Arial"/>
                <a:sym typeface="Arial"/>
              </a:rPr>
              <a:t>Rails API + PostgreSQL + Redis + Traefik Proxy</a:t>
            </a:r>
            <a:endParaRPr b="0" i="0" sz="1100" u="none" cap="none" strike="noStrike">
              <a:solidFill>
                <a:srgbClr val="6B738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1" name="Google Shape;211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24725" y="1307850"/>
            <a:ext cx="4544575" cy="284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